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02" r:id="rId2"/>
    <p:sldId id="638" r:id="rId3"/>
    <p:sldId id="637" r:id="rId4"/>
    <p:sldId id="717" r:id="rId5"/>
    <p:sldId id="721" r:id="rId6"/>
    <p:sldId id="722" r:id="rId7"/>
    <p:sldId id="704" r:id="rId8"/>
    <p:sldId id="713" r:id="rId9"/>
    <p:sldId id="719" r:id="rId10"/>
    <p:sldId id="724" r:id="rId11"/>
    <p:sldId id="725" r:id="rId12"/>
    <p:sldId id="726" r:id="rId13"/>
    <p:sldId id="727" r:id="rId14"/>
    <p:sldId id="728" r:id="rId15"/>
    <p:sldId id="729" r:id="rId16"/>
    <p:sldId id="730" r:id="rId17"/>
    <p:sldId id="731" r:id="rId18"/>
    <p:sldId id="732" r:id="rId19"/>
    <p:sldId id="733" r:id="rId20"/>
    <p:sldId id="734" r:id="rId21"/>
    <p:sldId id="735" r:id="rId22"/>
    <p:sldId id="709" r:id="rId23"/>
    <p:sldId id="723" r:id="rId24"/>
    <p:sldId id="736" r:id="rId25"/>
    <p:sldId id="708" r:id="rId26"/>
    <p:sldId id="711" r:id="rId27"/>
    <p:sldId id="710" r:id="rId28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008080"/>
    <a:srgbClr val="FF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6" autoAdjust="0"/>
    <p:restoredTop sz="92115" autoAdjust="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B90EF2-C323-4C8C-891F-3491D3F0ED50}" type="datetimeFigureOut">
              <a:rPr lang="es-ES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F08646-BFC1-4F09-A652-F6BFEFC7BA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660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08646-BFC1-4F09-A652-F6BFEFC7BA2F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4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A517-F1B9-4B54-AF49-9655297CF2CC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24E6-52A3-479D-9E5F-F6855D18E8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A20F-1AEB-4E5D-AB48-606223BC09BA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AD73-DD69-404D-85E4-5D58645EA1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599D-0B5A-4358-914F-66BBF86A40A9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DEB5-4A1A-4F49-9A58-FE67C02854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FD03-8388-4E80-9C5A-DB000617273F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E5DF-A35A-4D91-831E-A00A346FF1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EAB9-2D07-4C93-BC24-8E9A2FFC37F0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1EFC-7BC6-4169-B90E-B2BF26DD3A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F2F0-C944-4EB3-A4A7-FE4A062A0E39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D92E-4994-48D2-8249-EE9EC3EF8F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4462-F456-4828-8125-AEFEDB4F0D27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1D5F-1137-4370-BF67-3AFFCA5D17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196F-AF97-4DCA-A97E-79ABF1052F5D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8693-824D-4138-B97B-D588F07C84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6DD5-51C8-496A-ABE1-F8A51707288B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D473-3AE8-4D32-93BF-A4000FC533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8B94-E2C8-402F-B258-0D69366DDB7A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4C7D-D2FA-4BE0-ACDA-4074FBB5F8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FFFD-10D7-4C40-816F-B7822FAFC056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85B2-FFE9-4A53-9161-A3A04C261E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C3E2-A640-4456-AD0D-E09F504EDF0B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5F11-A521-4FCD-9F84-EE28883EBA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BAD89-70A9-46B9-A733-F9AE1BEB7645}" type="datetime1">
              <a:rPr lang="es-ES" smtClean="0"/>
              <a:pPr>
                <a:defRPr/>
              </a:pPr>
              <a:t>14/11/2013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91627-93F3-499D-9119-4C225460A7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sonoviso%20resultados%20taller1.wm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6624736" cy="648072"/>
          </a:xfrm>
          <a:solidFill>
            <a:schemeClr val="tx2">
              <a:lumMod val="75000"/>
            </a:schemeClr>
          </a:solidFill>
        </p:spPr>
        <p:txBody>
          <a:bodyPr anchor="t"/>
          <a:lstStyle/>
          <a:p>
            <a:r>
              <a:rPr lang="es-CO" sz="1800" b="1" i="1" dirty="0">
                <a:solidFill>
                  <a:schemeClr val="bg2"/>
                </a:solidFill>
              </a:rPr>
              <a:t>PROYECTO:  CORREDOR DE </a:t>
            </a:r>
            <a:r>
              <a:rPr lang="es-CO" sz="1800" b="1" i="1" dirty="0" smtClean="0">
                <a:solidFill>
                  <a:schemeClr val="bg2"/>
                </a:solidFill>
              </a:rPr>
              <a:t>CONSERVACIÓN </a:t>
            </a:r>
            <a:r>
              <a:rPr lang="es-CO" sz="1800" b="1" i="1" dirty="0">
                <a:solidFill>
                  <a:schemeClr val="bg2"/>
                </a:solidFill>
              </a:rPr>
              <a:t>Y USO SOSTENIBLE DEL SISTEMA  </a:t>
            </a:r>
            <a:r>
              <a:rPr lang="es-CO" sz="1800" b="1" i="1" dirty="0" smtClean="0">
                <a:solidFill>
                  <a:schemeClr val="bg2"/>
                </a:solidFill>
              </a:rPr>
              <a:t>RÍO </a:t>
            </a:r>
            <a:r>
              <a:rPr lang="es-CO" sz="1800" b="1" i="1" dirty="0">
                <a:solidFill>
                  <a:schemeClr val="bg2"/>
                </a:solidFill>
              </a:rPr>
              <a:t>CAUCA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799954" y="6061898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 smtClean="0"/>
              <a:t>Noviembre 7 de 2013</a:t>
            </a:r>
            <a:endParaRPr lang="es-CO" dirty="0"/>
          </a:p>
        </p:txBody>
      </p:sp>
      <p:sp>
        <p:nvSpPr>
          <p:cNvPr id="11" name="5 Subtítulo"/>
          <p:cNvSpPr txBox="1">
            <a:spLocks/>
          </p:cNvSpPr>
          <p:nvPr/>
        </p:nvSpPr>
        <p:spPr bwMode="auto">
          <a:xfrm>
            <a:off x="755576" y="908720"/>
            <a:ext cx="6400800" cy="8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RESULTADOS</a:t>
            </a:r>
            <a:r>
              <a:rPr kumimoji="0" lang="es-CO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TALLER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DIAGNÓSTICO DE LOS EVENTOS DE INUNDACIÓN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s-CO" sz="2400" dirty="0" smtClean="0">
              <a:latin typeface="Aharoni" pitchFamily="2" charset="-79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2" y="306896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1" y="1988840"/>
            <a:ext cx="341987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188" y="4387811"/>
            <a:ext cx="3613532" cy="2330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56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07504" y="40466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Haciendas asistentes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35896" y="46365"/>
            <a:ext cx="187220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ZONA 2</a:t>
            </a:r>
            <a:endParaRPr lang="es-CO" sz="36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3995"/>
            <a:ext cx="4572000" cy="608400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16016" y="1052736"/>
            <a:ext cx="42484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Causas inundaciones</a:t>
            </a:r>
          </a:p>
          <a:p>
            <a:pPr algn="ctr"/>
            <a:endParaRPr lang="es-CO" sz="2800" b="1" dirty="0" smtClean="0"/>
          </a:p>
          <a:p>
            <a:pPr>
              <a:buFont typeface="Arial" pitchFamily="34" charset="0"/>
              <a:buChar char="•"/>
            </a:pPr>
            <a:r>
              <a:rPr lang="es-CO" sz="2000" b="1" dirty="0" smtClean="0"/>
              <a:t> </a:t>
            </a:r>
            <a:r>
              <a:rPr lang="es-CO" sz="2400" b="1" dirty="0" smtClean="0"/>
              <a:t>Ríos: </a:t>
            </a:r>
            <a:r>
              <a:rPr lang="es-CO" sz="2400" dirty="0" smtClean="0"/>
              <a:t>Cauca, Cascajal, Desbaratado, </a:t>
            </a:r>
            <a:r>
              <a:rPr lang="es-CO" sz="2400" dirty="0" err="1" smtClean="0"/>
              <a:t>Pance</a:t>
            </a:r>
            <a:endParaRPr lang="es-CO" sz="2400" dirty="0" smtClean="0"/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dirty="0"/>
              <a:t> </a:t>
            </a:r>
            <a:r>
              <a:rPr lang="es-CO" sz="2400" b="1" dirty="0" smtClean="0"/>
              <a:t>Quebradas: </a:t>
            </a:r>
            <a:r>
              <a:rPr lang="es-CO" sz="2400" dirty="0" smtClean="0"/>
              <a:t>Rico Holanda, Potrerito, Angostura</a:t>
            </a:r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 smtClean="0"/>
              <a:t> </a:t>
            </a:r>
            <a:r>
              <a:rPr lang="es-CO" sz="2400" b="1" dirty="0"/>
              <a:t>Z</a:t>
            </a:r>
            <a:r>
              <a:rPr lang="es-CO" sz="2400" b="1" dirty="0" smtClean="0"/>
              <a:t>anjones:  </a:t>
            </a:r>
            <a:r>
              <a:rPr lang="es-CO" sz="2400" dirty="0" smtClean="0"/>
              <a:t>Tortugas, Cascajal, Caño Potrerito</a:t>
            </a:r>
          </a:p>
          <a:p>
            <a:endParaRPr lang="es-CO" sz="2800" b="1" dirty="0" smtClean="0"/>
          </a:p>
          <a:p>
            <a:r>
              <a:rPr lang="es-CO" sz="2400" dirty="0" smtClean="0"/>
              <a:t>Principal: </a:t>
            </a:r>
            <a:r>
              <a:rPr lang="es-CO" sz="2400" dirty="0" err="1" smtClean="0"/>
              <a:t>Desb</a:t>
            </a:r>
            <a:r>
              <a:rPr lang="es-CO" sz="2400" dirty="0" smtClean="0"/>
              <a:t>. Río </a:t>
            </a:r>
          </a:p>
          <a:p>
            <a:pPr algn="ctr"/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341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-27384"/>
            <a:ext cx="7825005" cy="926976"/>
          </a:xfrm>
        </p:spPr>
        <p:txBody>
          <a:bodyPr/>
          <a:lstStyle/>
          <a:p>
            <a:r>
              <a:rPr lang="es-CO" sz="3600" b="1" dirty="0" smtClean="0"/>
              <a:t>Espacios de importancia ambiental</a:t>
            </a:r>
            <a:endParaRPr lang="es-CO" sz="3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67944" y="1186581"/>
            <a:ext cx="5076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dirty="0" smtClean="0"/>
              <a:t>Humedales </a:t>
            </a:r>
            <a:r>
              <a:rPr lang="es-CO" dirty="0"/>
              <a:t>8 </a:t>
            </a:r>
            <a:r>
              <a:rPr lang="es-CO" dirty="0" err="1"/>
              <a:t>hdas</a:t>
            </a:r>
            <a:r>
              <a:rPr lang="es-CO" dirty="0"/>
              <a:t>: El Cabezón, Santa Martha La Isabela, La Venta </a:t>
            </a:r>
            <a:r>
              <a:rPr lang="es-CO" dirty="0" smtClean="0"/>
              <a:t>(humedal </a:t>
            </a:r>
            <a:r>
              <a:rPr lang="es-CO" dirty="0"/>
              <a:t>Cabezón), Casablanca 2, </a:t>
            </a:r>
            <a:r>
              <a:rPr lang="es-CO" dirty="0" err="1"/>
              <a:t>Aldovea</a:t>
            </a:r>
            <a:r>
              <a:rPr lang="es-CO" dirty="0"/>
              <a:t>, </a:t>
            </a:r>
            <a:r>
              <a:rPr lang="es-CO" dirty="0" err="1"/>
              <a:t>Aldovea</a:t>
            </a:r>
            <a:r>
              <a:rPr lang="es-CO" dirty="0"/>
              <a:t> </a:t>
            </a:r>
            <a:r>
              <a:rPr lang="es-CO" dirty="0" smtClean="0"/>
              <a:t>Municipio</a:t>
            </a:r>
            <a:r>
              <a:rPr lang="es-CO" dirty="0"/>
              <a:t>, Colindres Franco y Primavera Ocampo. 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/>
              <a:t>Guaduales 13 </a:t>
            </a:r>
            <a:r>
              <a:rPr lang="es-CO" dirty="0" err="1"/>
              <a:t>hdas</a:t>
            </a:r>
            <a:r>
              <a:rPr lang="es-CO" dirty="0"/>
              <a:t>: La Venta, Colindes Franco, Asombrito, Morgan, Las Acacias Mayagüez, El Lago, El Cenit, Cascajal-Benítez, Egipto, Casablanca 2, Victoria, Cañitas y Orlando Neiva. 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/>
              <a:t>Bosque 2 </a:t>
            </a:r>
            <a:r>
              <a:rPr lang="es-CO" dirty="0" err="1"/>
              <a:t>hdas</a:t>
            </a:r>
            <a:r>
              <a:rPr lang="es-CO" dirty="0"/>
              <a:t>; Casablanca 2 y Curazao Vélez. 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/>
              <a:t>Afectaciones: Presencia de buchón de agua (</a:t>
            </a:r>
            <a:r>
              <a:rPr lang="es-CO" dirty="0" err="1"/>
              <a:t>hdas</a:t>
            </a:r>
            <a:r>
              <a:rPr lang="es-CO" dirty="0"/>
              <a:t> Guadalajara Lote 3A, Cascajal-Benítez y Primavera Campo) y Caracol Africano (</a:t>
            </a:r>
            <a:r>
              <a:rPr lang="es-CO" dirty="0" err="1"/>
              <a:t>hdas</a:t>
            </a:r>
            <a:r>
              <a:rPr lang="es-CO" dirty="0"/>
              <a:t> Angostura). 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/>
              <a:t>Pérdida de cobertura boscosa asociada a </a:t>
            </a:r>
            <a:r>
              <a:rPr lang="es-CO" dirty="0">
                <a:latin typeface="Arial" pitchFamily="34" charset="0"/>
                <a:cs typeface="Arial" pitchFamily="34" charset="0"/>
              </a:rPr>
              <a:t>inundaciones</a:t>
            </a:r>
            <a:r>
              <a:rPr lang="es-CO" dirty="0"/>
              <a:t> (</a:t>
            </a:r>
            <a:r>
              <a:rPr lang="es-CO" dirty="0" err="1"/>
              <a:t>hda</a:t>
            </a:r>
            <a:r>
              <a:rPr lang="es-CO" dirty="0"/>
              <a:t> El Cenit). </a:t>
            </a:r>
            <a:endParaRPr lang="es-ES" dirty="0"/>
          </a:p>
        </p:txBody>
      </p:sp>
      <p:sp>
        <p:nvSpPr>
          <p:cNvPr id="10" name="TextBox 8"/>
          <p:cNvSpPr txBox="1"/>
          <p:nvPr/>
        </p:nvSpPr>
        <p:spPr>
          <a:xfrm>
            <a:off x="1781928" y="170234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err="1" smtClean="0"/>
              <a:t>Madrevieja</a:t>
            </a:r>
            <a:r>
              <a:rPr lang="es-CO" sz="1600" dirty="0" smtClean="0"/>
              <a:t> </a:t>
            </a:r>
            <a:r>
              <a:rPr lang="es-CO" sz="1600" dirty="0" err="1" smtClean="0"/>
              <a:t>Guarinó</a:t>
            </a:r>
            <a:endParaRPr lang="es-ES" sz="1600" dirty="0"/>
          </a:p>
        </p:txBody>
      </p:sp>
      <p:pic>
        <p:nvPicPr>
          <p:cNvPr id="11" name="Picture 2" descr="d:\Mis imágenes\SECOS VALLE\FRAGMENTOS\Colindres. Bordes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74" y="4286256"/>
            <a:ext cx="3428992" cy="2571744"/>
          </a:xfrm>
          <a:noFill/>
        </p:spPr>
      </p:pic>
      <p:pic>
        <p:nvPicPr>
          <p:cNvPr id="12" name="Picture 5" descr="http://static.panoramio.com/photos/large/7273050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73546"/>
            <a:ext cx="318854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/>
          <p:nvPr/>
        </p:nvSpPr>
        <p:spPr>
          <a:xfrm>
            <a:off x="1214414" y="45811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Bosque de </a:t>
            </a:r>
            <a:r>
              <a:rPr lang="es-CO" dirty="0" err="1" smtClean="0"/>
              <a:t>Colindres</a:t>
            </a:r>
            <a:endParaRPr lang="es-ES" dirty="0"/>
          </a:p>
        </p:txBody>
      </p:sp>
      <p:pic>
        <p:nvPicPr>
          <p:cNvPr id="14" name="Picture 1" descr="Descripción: Descripción: P1000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836712"/>
            <a:ext cx="2111659" cy="157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07504" y="40466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Haciendas asistentes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35896" y="46365"/>
            <a:ext cx="187220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ZONA 3</a:t>
            </a:r>
            <a:endParaRPr lang="es-CO" sz="36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5645"/>
            <a:ext cx="4572000" cy="614235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16016" y="1052736"/>
            <a:ext cx="42484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Causas inundaciones</a:t>
            </a:r>
          </a:p>
          <a:p>
            <a:pPr algn="ctr"/>
            <a:endParaRPr lang="es-CO" sz="2800" b="1" dirty="0" smtClean="0"/>
          </a:p>
          <a:p>
            <a:pPr>
              <a:buFont typeface="Arial" pitchFamily="34" charset="0"/>
              <a:buChar char="•"/>
            </a:pPr>
            <a:r>
              <a:rPr lang="es-CO" sz="2000" b="1" dirty="0" smtClean="0"/>
              <a:t> </a:t>
            </a:r>
            <a:r>
              <a:rPr lang="es-CO" sz="2400" b="1" dirty="0" smtClean="0"/>
              <a:t>Ríos: </a:t>
            </a:r>
            <a:r>
              <a:rPr lang="es-CO" sz="2400" dirty="0" smtClean="0"/>
              <a:t>Cauca, </a:t>
            </a:r>
            <a:r>
              <a:rPr lang="es-CO" sz="2400" dirty="0" err="1" smtClean="0"/>
              <a:t>Zabaletas</a:t>
            </a:r>
            <a:r>
              <a:rPr lang="es-CO" sz="2400" dirty="0" smtClean="0"/>
              <a:t>, </a:t>
            </a:r>
            <a:r>
              <a:rPr lang="es-CO" sz="2400" dirty="0" err="1" smtClean="0"/>
              <a:t>Amaime</a:t>
            </a:r>
            <a:r>
              <a:rPr lang="es-CO" sz="2400" dirty="0" smtClean="0"/>
              <a:t>, </a:t>
            </a:r>
            <a:r>
              <a:rPr lang="es-CO" sz="2400" dirty="0" err="1" smtClean="0"/>
              <a:t>Guachal</a:t>
            </a:r>
            <a:r>
              <a:rPr lang="es-CO" sz="2400" dirty="0" smtClean="0"/>
              <a:t>, Guabas, Yumbo, </a:t>
            </a:r>
            <a:r>
              <a:rPr lang="es-CO" sz="2400" dirty="0" err="1" smtClean="0"/>
              <a:t>Frayle</a:t>
            </a:r>
            <a:r>
              <a:rPr lang="es-CO" sz="2400" dirty="0" smtClean="0"/>
              <a:t>, Palmira</a:t>
            </a:r>
            <a:endParaRPr lang="es-CO" sz="2400" b="1" dirty="0" smtClean="0"/>
          </a:p>
          <a:p>
            <a:endParaRPr lang="es-CO" sz="2400" b="1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/>
              <a:t> </a:t>
            </a:r>
            <a:r>
              <a:rPr lang="es-CO" sz="2400" b="1" dirty="0" smtClean="0"/>
              <a:t>Zanjones: </a:t>
            </a:r>
            <a:r>
              <a:rPr lang="es-CO" sz="2400" dirty="0" smtClean="0"/>
              <a:t>Tortugas, Granadillo, Rozo</a:t>
            </a:r>
          </a:p>
          <a:p>
            <a:pPr>
              <a:buFont typeface="Arial" pitchFamily="34" charset="0"/>
              <a:buChar char="•"/>
            </a:pPr>
            <a:endParaRPr lang="es-CO" sz="2400" dirty="0"/>
          </a:p>
          <a:p>
            <a:endParaRPr lang="es-CO" sz="2400" dirty="0" smtClean="0"/>
          </a:p>
          <a:p>
            <a:r>
              <a:rPr lang="es-CO" sz="2400" dirty="0" smtClean="0"/>
              <a:t>Principal: Rotura de diques</a:t>
            </a:r>
          </a:p>
        </p:txBody>
      </p:sp>
    </p:spTree>
    <p:extLst>
      <p:ext uri="{BB962C8B-B14F-4D97-AF65-F5344CB8AC3E}">
        <p14:creationId xmlns:p14="http://schemas.microsoft.com/office/powerpoint/2010/main" val="2341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7825005" cy="926976"/>
          </a:xfrm>
        </p:spPr>
        <p:txBody>
          <a:bodyPr/>
          <a:lstStyle/>
          <a:p>
            <a:r>
              <a:rPr lang="es-CO" sz="3600" b="1" dirty="0" smtClean="0"/>
              <a:t>Espacios de importancia ambiental</a:t>
            </a:r>
            <a:endParaRPr lang="es-CO" sz="3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27984" y="1434470"/>
            <a:ext cx="4392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Humedales de Candelaria, Yumbo, Palmira, El Cerrito,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Vjes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Ginebra y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Guacarí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(Villa Andrea, Villa Inés, Higuerón, Platanares, Pelongo, Carambola y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Videles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Humedales reconocidos en 7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hdas</a:t>
            </a:r>
            <a:r>
              <a:rPr lang="es-E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Bosque en 16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hdas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Afectaciones: Pérdida de franja forestal en orillas del río, en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hdas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Piles y Prado.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JULY\Documents\MIS DOCUMENTOS\Fund. AGUA Y PAZ\Proyecto 10 HUMEDALES\FOTOS\8. Platanares\Humedal\DSC08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66780"/>
            <a:ext cx="3997678" cy="30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2"/>
          <p:cNvSpPr txBox="1"/>
          <p:nvPr/>
        </p:nvSpPr>
        <p:spPr>
          <a:xfrm>
            <a:off x="0" y="6262378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Pato </a:t>
            </a:r>
            <a:r>
              <a:rPr lang="es-CO" sz="1400" dirty="0"/>
              <a:t>C</a:t>
            </a:r>
            <a:r>
              <a:rPr lang="es-CO" sz="1400" dirty="0" smtClean="0"/>
              <a:t>olorado </a:t>
            </a:r>
            <a:r>
              <a:rPr lang="es-CO" sz="1400" dirty="0"/>
              <a:t>en </a:t>
            </a:r>
            <a:r>
              <a:rPr lang="es-CO" sz="1400" dirty="0" smtClean="0"/>
              <a:t>Humedal Platanares </a:t>
            </a:r>
          </a:p>
          <a:p>
            <a:pPr algn="ctr"/>
            <a:r>
              <a:rPr lang="es-CO" sz="1400" dirty="0" smtClean="0"/>
              <a:t>Fuente: </a:t>
            </a:r>
            <a:r>
              <a:rPr lang="es-CO" sz="1400" dirty="0"/>
              <a:t>PMA Humedal Platanares. 2008.</a:t>
            </a:r>
            <a:endParaRPr lang="es-ES" sz="1400" dirty="0"/>
          </a:p>
        </p:txBody>
      </p:sp>
      <p:pic>
        <p:nvPicPr>
          <p:cNvPr id="12" name="Picture 21" descr="C:\Users\JULY\Documents\MIS DOCUMENTOS\Fund. AGUA Y PAZ\Proyecto 10 HUMEDALES\FOTOS\8. Platanares\Aves\Anas cyanopt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524250" cy="21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07504" y="40466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Haciendas asistentes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35896" y="46365"/>
            <a:ext cx="187220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ZONA 4</a:t>
            </a:r>
            <a:endParaRPr lang="es-CO" sz="36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3996"/>
            <a:ext cx="4572000" cy="608400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16016" y="1052736"/>
            <a:ext cx="4248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Causas inundaciones</a:t>
            </a:r>
          </a:p>
          <a:p>
            <a:pPr algn="ctr"/>
            <a:endParaRPr lang="es-CO" sz="2800" b="1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 smtClean="0"/>
              <a:t> Ríos: </a:t>
            </a:r>
            <a:r>
              <a:rPr lang="es-CO" sz="2400" dirty="0" smtClean="0"/>
              <a:t>Cauca, Sonso, Morales, Tuluá</a:t>
            </a:r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dirty="0"/>
              <a:t> </a:t>
            </a:r>
            <a:r>
              <a:rPr lang="es-CO" sz="2400" b="1" dirty="0" smtClean="0"/>
              <a:t>Quebradas: </a:t>
            </a:r>
            <a:r>
              <a:rPr lang="es-CO" sz="2400" dirty="0" err="1" smtClean="0"/>
              <a:t>Burrigá</a:t>
            </a:r>
            <a:r>
              <a:rPr lang="es-CO" sz="2400" b="1" dirty="0" smtClean="0"/>
              <a:t> </a:t>
            </a:r>
          </a:p>
          <a:p>
            <a:endParaRPr lang="es-CO" sz="2400" b="1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 smtClean="0"/>
              <a:t> </a:t>
            </a:r>
            <a:r>
              <a:rPr lang="es-CO" sz="2400" b="1" dirty="0"/>
              <a:t>Z</a:t>
            </a:r>
            <a:r>
              <a:rPr lang="es-CO" sz="2400" b="1" dirty="0" smtClean="0"/>
              <a:t>anjones: </a:t>
            </a:r>
            <a:r>
              <a:rPr lang="es-CO" sz="2400" dirty="0" err="1" smtClean="0"/>
              <a:t>Burrigá</a:t>
            </a:r>
            <a:r>
              <a:rPr lang="es-CO" sz="2400" dirty="0" smtClean="0"/>
              <a:t>, </a:t>
            </a:r>
            <a:r>
              <a:rPr lang="es-CO" sz="2400" dirty="0" err="1" smtClean="0"/>
              <a:t>Tiacuante</a:t>
            </a:r>
            <a:r>
              <a:rPr lang="es-CO" sz="2400" dirty="0" smtClean="0"/>
              <a:t>, Chamba Cagada</a:t>
            </a:r>
            <a:endParaRPr lang="es-CO" sz="2800" b="1" dirty="0"/>
          </a:p>
          <a:p>
            <a:pPr>
              <a:buFont typeface="Arial" pitchFamily="34" charset="0"/>
              <a:buChar char="•"/>
            </a:pPr>
            <a:endParaRPr lang="es-CO" sz="2800" b="1" dirty="0" smtClean="0"/>
          </a:p>
          <a:p>
            <a:pPr>
              <a:buFont typeface="Arial" pitchFamily="34" charset="0"/>
              <a:buChar char="•"/>
            </a:pPr>
            <a:endParaRPr lang="es-CO" sz="2800" b="1" dirty="0"/>
          </a:p>
          <a:p>
            <a:r>
              <a:rPr lang="es-CO" sz="2400" dirty="0" smtClean="0"/>
              <a:t>Principal: Rotura de diques </a:t>
            </a:r>
          </a:p>
        </p:txBody>
      </p:sp>
    </p:spTree>
    <p:extLst>
      <p:ext uri="{BB962C8B-B14F-4D97-AF65-F5344CB8AC3E}">
        <p14:creationId xmlns:p14="http://schemas.microsoft.com/office/powerpoint/2010/main" val="2341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08" y="44624"/>
            <a:ext cx="5681897" cy="1215008"/>
          </a:xfrm>
        </p:spPr>
        <p:txBody>
          <a:bodyPr/>
          <a:lstStyle/>
          <a:p>
            <a:r>
              <a:rPr lang="es-CO" sz="3600" b="1" dirty="0" smtClean="0"/>
              <a:t>Espacios de importancia ambiental</a:t>
            </a:r>
            <a:endParaRPr lang="es-CO" sz="3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32040" y="1272099"/>
            <a:ext cx="421196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1700" dirty="0" smtClean="0"/>
              <a:t>Laguna </a:t>
            </a:r>
            <a:r>
              <a:rPr lang="es-CO" sz="1700" dirty="0"/>
              <a:t>de Sonso, </a:t>
            </a:r>
            <a:r>
              <a:rPr lang="es-CO" sz="1700" dirty="0" smtClean="0"/>
              <a:t>importancia para aves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/>
              <a:t>Parches de bosques </a:t>
            </a:r>
            <a:r>
              <a:rPr lang="es-CO" sz="1700" dirty="0" err="1" smtClean="0"/>
              <a:t>hdas</a:t>
            </a:r>
            <a:r>
              <a:rPr lang="es-CO" sz="1700" dirty="0" smtClean="0"/>
              <a:t>: </a:t>
            </a:r>
            <a:r>
              <a:rPr lang="es-CO" sz="1700" dirty="0" err="1"/>
              <a:t>Garachine</a:t>
            </a:r>
            <a:r>
              <a:rPr lang="es-CO" sz="1700" dirty="0"/>
              <a:t>, </a:t>
            </a:r>
            <a:r>
              <a:rPr lang="es-CO" sz="1700" dirty="0" err="1"/>
              <a:t>Guabito</a:t>
            </a:r>
            <a:r>
              <a:rPr lang="es-CO" sz="1700" dirty="0"/>
              <a:t> 2 y las Cañas </a:t>
            </a:r>
            <a:r>
              <a:rPr lang="es-CO" sz="1700" dirty="0" err="1"/>
              <a:t>Sandrana</a:t>
            </a:r>
            <a:r>
              <a:rPr lang="es-CO" sz="1700" dirty="0"/>
              <a:t>. 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/>
              <a:t>Humedales </a:t>
            </a:r>
            <a:r>
              <a:rPr lang="es-CO" sz="1700" dirty="0" smtClean="0"/>
              <a:t>9 </a:t>
            </a:r>
            <a:r>
              <a:rPr lang="es-CO" sz="1700" dirty="0" err="1"/>
              <a:t>hdas</a:t>
            </a:r>
            <a:r>
              <a:rPr lang="es-CO" sz="1700" dirty="0"/>
              <a:t>; </a:t>
            </a:r>
            <a:r>
              <a:rPr lang="es-CO" sz="1700" dirty="0" smtClean="0"/>
              <a:t>Laguna </a:t>
            </a:r>
            <a:r>
              <a:rPr lang="es-CO" sz="1700" dirty="0"/>
              <a:t>de </a:t>
            </a:r>
            <a:r>
              <a:rPr lang="es-CO" sz="1700" dirty="0" smtClean="0"/>
              <a:t>Sonso, La </a:t>
            </a:r>
            <a:r>
              <a:rPr lang="es-CO" sz="1700" dirty="0"/>
              <a:t>Marina, </a:t>
            </a:r>
            <a:r>
              <a:rPr lang="es-CO" sz="1700" dirty="0" smtClean="0"/>
              <a:t>La </a:t>
            </a:r>
            <a:r>
              <a:rPr lang="es-CO" sz="1700" dirty="0"/>
              <a:t>Trozada, </a:t>
            </a:r>
            <a:r>
              <a:rPr lang="es-CO" sz="1700" dirty="0" smtClean="0"/>
              <a:t>Cantaclaro</a:t>
            </a:r>
            <a:r>
              <a:rPr lang="es-CO" sz="1700" dirty="0"/>
              <a:t>, Ciénaga el Conchal, </a:t>
            </a:r>
            <a:r>
              <a:rPr lang="es-CO" sz="1700" dirty="0" smtClean="0"/>
              <a:t>El </a:t>
            </a:r>
            <a:r>
              <a:rPr lang="es-CO" sz="1700" dirty="0" err="1"/>
              <a:t>Cedral</a:t>
            </a:r>
            <a:r>
              <a:rPr lang="es-CO" sz="1700" dirty="0"/>
              <a:t> o </a:t>
            </a:r>
            <a:r>
              <a:rPr lang="es-CO" sz="1700" dirty="0" err="1"/>
              <a:t>Sandrana</a:t>
            </a:r>
            <a:r>
              <a:rPr lang="es-CO" sz="1700" dirty="0"/>
              <a:t>, </a:t>
            </a:r>
            <a:r>
              <a:rPr lang="es-CO" sz="1700" dirty="0" smtClean="0"/>
              <a:t>El </a:t>
            </a:r>
            <a:r>
              <a:rPr lang="es-CO" sz="1700" dirty="0" err="1"/>
              <a:t>Tibet</a:t>
            </a:r>
            <a:r>
              <a:rPr lang="es-CO" sz="1700" dirty="0"/>
              <a:t>, </a:t>
            </a:r>
            <a:r>
              <a:rPr lang="es-CO" sz="1700" dirty="0" smtClean="0"/>
              <a:t>Bocas </a:t>
            </a:r>
            <a:r>
              <a:rPr lang="es-CO" sz="1700" dirty="0"/>
              <a:t>de </a:t>
            </a:r>
            <a:r>
              <a:rPr lang="es-CO" sz="1700" dirty="0" err="1"/>
              <a:t>Tuluá</a:t>
            </a:r>
            <a:r>
              <a:rPr lang="es-CO" sz="1700" dirty="0"/>
              <a:t> y la Bolsa. 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/>
              <a:t>Guaduales 10 </a:t>
            </a:r>
            <a:r>
              <a:rPr lang="es-CO" sz="1700" dirty="0" err="1"/>
              <a:t>hdas</a:t>
            </a:r>
            <a:r>
              <a:rPr lang="es-CO" sz="1700" dirty="0"/>
              <a:t>: La Guaira, Bonanza, La Palomera, Agropecuaria la Ventura, Los Samanes 2, Las cañas-</a:t>
            </a:r>
            <a:r>
              <a:rPr lang="es-CO" sz="1700" dirty="0" err="1"/>
              <a:t>Sandrana</a:t>
            </a:r>
            <a:r>
              <a:rPr lang="es-CO" sz="1700" dirty="0"/>
              <a:t>, La Colorada, la Floresta, El Castigo y la María. 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/>
              <a:t>Fragmentos de bosque y guadual </a:t>
            </a:r>
            <a:r>
              <a:rPr lang="es-CO" sz="1700" dirty="0" smtClean="0"/>
              <a:t>en </a:t>
            </a:r>
            <a:r>
              <a:rPr lang="es-CO" sz="1700" dirty="0"/>
              <a:t>humedal </a:t>
            </a:r>
            <a:r>
              <a:rPr lang="es-CO" sz="1700" dirty="0" err="1"/>
              <a:t>Sandrana</a:t>
            </a:r>
            <a:r>
              <a:rPr lang="es-CO" sz="1700" dirty="0"/>
              <a:t> y </a:t>
            </a:r>
            <a:r>
              <a:rPr lang="es-CO" sz="1700" dirty="0" err="1"/>
              <a:t>madrevieja</a:t>
            </a:r>
            <a:r>
              <a:rPr lang="es-CO" sz="1700" dirty="0"/>
              <a:t> el </a:t>
            </a:r>
            <a:r>
              <a:rPr lang="es-CO" sz="1700" dirty="0" err="1"/>
              <a:t>Tibet</a:t>
            </a:r>
            <a:r>
              <a:rPr lang="es-CO" sz="1700" dirty="0"/>
              <a:t>. 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 smtClean="0"/>
              <a:t>Afectaciones</a:t>
            </a:r>
            <a:r>
              <a:rPr lang="es-CO" sz="1700" dirty="0"/>
              <a:t>: Presencia de rana toro y buchón de agua en humedales</a:t>
            </a:r>
            <a:endParaRPr kumimoji="0" lang="es-E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2000232" y="4598798"/>
            <a:ext cx="2786082" cy="2214578"/>
            <a:chOff x="2000232" y="4500570"/>
            <a:chExt cx="2786082" cy="2214578"/>
          </a:xfrm>
        </p:grpSpPr>
        <p:pic>
          <p:nvPicPr>
            <p:cNvPr id="10" name="Imagen 13" descr="C:\Users\OLGA PATRICIA\Desktop\fotos visita humdales\DSCF9995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8" y="4643446"/>
              <a:ext cx="2643206" cy="2071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7"/>
            <p:cNvSpPr txBox="1"/>
            <p:nvPr/>
          </p:nvSpPr>
          <p:spPr>
            <a:xfrm>
              <a:off x="2000232" y="4500570"/>
              <a:ext cx="2143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Bosque del </a:t>
              </a:r>
              <a:r>
                <a:rPr lang="es-CO" dirty="0" err="1" smtClean="0"/>
                <a:t>Tiber</a:t>
              </a:r>
              <a:r>
                <a:rPr lang="es-CO" dirty="0" smtClean="0"/>
                <a:t>, 2013</a:t>
              </a:r>
              <a:endParaRPr lang="es-ES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1500198" cy="11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810" y="520086"/>
            <a:ext cx="2214546" cy="418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 descr="http://farm8.staticflickr.com/7185/6978291673_306004ba0f_z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1416523" cy="235745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810372" cy="20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 descr="http://i1.treknature.com/photos/14274/img_3088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906901"/>
            <a:ext cx="1785950" cy="190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07504" y="40466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Haciendas asistentes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35896" y="46365"/>
            <a:ext cx="187220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ZONA 5</a:t>
            </a:r>
            <a:endParaRPr lang="es-CO" sz="36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" y="773995"/>
            <a:ext cx="4564610" cy="608400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16016" y="1052736"/>
            <a:ext cx="42484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Causas inundaciones</a:t>
            </a:r>
          </a:p>
          <a:p>
            <a:pPr algn="ctr"/>
            <a:endParaRPr lang="es-CO" sz="2800" b="1" dirty="0" smtClean="0"/>
          </a:p>
          <a:p>
            <a:pPr>
              <a:buFont typeface="Arial" pitchFamily="34" charset="0"/>
              <a:buChar char="•"/>
            </a:pPr>
            <a:r>
              <a:rPr lang="es-CO" sz="2000" b="1" dirty="0" smtClean="0"/>
              <a:t> </a:t>
            </a:r>
            <a:r>
              <a:rPr lang="es-CO" sz="2400" b="1" dirty="0" smtClean="0"/>
              <a:t>Ríos: </a:t>
            </a:r>
            <a:r>
              <a:rPr lang="es-CO" sz="2400" dirty="0" smtClean="0"/>
              <a:t>Cauca, </a:t>
            </a:r>
            <a:r>
              <a:rPr lang="es-CO" sz="2400" dirty="0" err="1" smtClean="0"/>
              <a:t>Riofrio</a:t>
            </a:r>
            <a:r>
              <a:rPr lang="es-CO" sz="2400" dirty="0" smtClean="0"/>
              <a:t>, Limones, Piedras</a:t>
            </a:r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dirty="0"/>
              <a:t> </a:t>
            </a:r>
            <a:r>
              <a:rPr lang="es-CO" sz="2400" b="1" dirty="0" smtClean="0"/>
              <a:t>Quebradas: </a:t>
            </a:r>
            <a:r>
              <a:rPr lang="es-CO" sz="2400" dirty="0" err="1" smtClean="0"/>
              <a:t>Tortugo</a:t>
            </a:r>
            <a:r>
              <a:rPr lang="es-CO" sz="2400" dirty="0" smtClean="0"/>
              <a:t>, </a:t>
            </a:r>
            <a:r>
              <a:rPr lang="es-CO" sz="2400" dirty="0" err="1" smtClean="0"/>
              <a:t>Ricaute</a:t>
            </a:r>
            <a:endParaRPr lang="es-CO" sz="2400" dirty="0" smtClean="0"/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 smtClean="0"/>
              <a:t> </a:t>
            </a:r>
            <a:r>
              <a:rPr lang="es-CO" sz="2400" b="1" dirty="0"/>
              <a:t>Z</a:t>
            </a:r>
            <a:r>
              <a:rPr lang="es-CO" sz="2400" b="1" dirty="0" smtClean="0"/>
              <a:t>anjones:  </a:t>
            </a:r>
            <a:r>
              <a:rPr lang="es-CO" sz="2400" dirty="0" err="1" smtClean="0"/>
              <a:t>Tortugo</a:t>
            </a:r>
            <a:r>
              <a:rPr lang="es-CO" sz="2400" dirty="0" smtClean="0"/>
              <a:t>, Obispo</a:t>
            </a:r>
          </a:p>
          <a:p>
            <a:pPr>
              <a:buFont typeface="Arial" pitchFamily="34" charset="0"/>
              <a:buChar char="•"/>
            </a:pPr>
            <a:endParaRPr lang="es-CO" sz="2400" dirty="0"/>
          </a:p>
          <a:p>
            <a:pPr>
              <a:buFont typeface="Arial" pitchFamily="34" charset="0"/>
              <a:buChar char="•"/>
            </a:pPr>
            <a:endParaRPr lang="es-CO" sz="2400" dirty="0" smtClean="0"/>
          </a:p>
          <a:p>
            <a:r>
              <a:rPr lang="es-CO" sz="2400" dirty="0" smtClean="0"/>
              <a:t>Principal: Lluvias intensas</a:t>
            </a:r>
          </a:p>
        </p:txBody>
      </p:sp>
    </p:spTree>
    <p:extLst>
      <p:ext uri="{BB962C8B-B14F-4D97-AF65-F5344CB8AC3E}">
        <p14:creationId xmlns:p14="http://schemas.microsoft.com/office/powerpoint/2010/main" val="2341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645" y="44624"/>
            <a:ext cx="7536973" cy="998984"/>
          </a:xfrm>
        </p:spPr>
        <p:txBody>
          <a:bodyPr/>
          <a:lstStyle/>
          <a:p>
            <a:r>
              <a:rPr lang="es-CO" sz="3600" b="1" dirty="0" smtClean="0"/>
              <a:t>Espacios de importancia ambiental</a:t>
            </a:r>
            <a:endParaRPr lang="es-CO" sz="3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72798" y="1037629"/>
            <a:ext cx="527120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1700" dirty="0"/>
              <a:t>Humedales: Gota e leche, </a:t>
            </a:r>
            <a:r>
              <a:rPr lang="es-CO" sz="1700" dirty="0" err="1"/>
              <a:t>Maizena</a:t>
            </a:r>
            <a:r>
              <a:rPr lang="es-CO" sz="1700" dirty="0"/>
              <a:t>, La Isla o Cocal, </a:t>
            </a:r>
            <a:r>
              <a:rPr lang="es-CO" sz="1700" dirty="0" err="1"/>
              <a:t>Chiquique</a:t>
            </a:r>
            <a:r>
              <a:rPr lang="es-CO" sz="1700" dirty="0"/>
              <a:t>, La Bolsa o </a:t>
            </a:r>
            <a:r>
              <a:rPr lang="es-CO" sz="1700" dirty="0" err="1"/>
              <a:t>Yocambo</a:t>
            </a:r>
            <a:r>
              <a:rPr lang="es-CO" sz="1700" dirty="0"/>
              <a:t>, Agua Salada, La Nubia, </a:t>
            </a:r>
            <a:r>
              <a:rPr lang="es-CO" sz="1700" dirty="0" err="1"/>
              <a:t>Garzonera</a:t>
            </a:r>
            <a:r>
              <a:rPr lang="es-CO" sz="1700" dirty="0"/>
              <a:t>, el Jardín, Madrigal y Miramar al norte. 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/>
              <a:t>Especies importantes: chigüiros y nutrias en humedal La Nubia y otros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 smtClean="0"/>
              <a:t>Bosque </a:t>
            </a:r>
            <a:r>
              <a:rPr lang="es-CO" sz="1700" dirty="0"/>
              <a:t>13 </a:t>
            </a:r>
            <a:r>
              <a:rPr lang="es-CO" sz="1700" dirty="0" err="1"/>
              <a:t>hdas</a:t>
            </a:r>
            <a:r>
              <a:rPr lang="es-CO" sz="1700" dirty="0"/>
              <a:t>: </a:t>
            </a:r>
            <a:r>
              <a:rPr lang="es-CO" sz="1700" dirty="0" err="1"/>
              <a:t>Yarumal</a:t>
            </a:r>
            <a:r>
              <a:rPr lang="es-CO" sz="1700" dirty="0"/>
              <a:t>, Porce Álvarez, La Alejandría, El </a:t>
            </a:r>
            <a:r>
              <a:rPr lang="es-CO" sz="1700" dirty="0" err="1"/>
              <a:t>Rhin</a:t>
            </a:r>
            <a:r>
              <a:rPr lang="es-CO" sz="1700" dirty="0"/>
              <a:t>, La Graciela, La Helena, Corea, El Potrero, Carmelita, San Martin, Armonía, Jesús María Gómez, La Victoria, El Prado ferro y </a:t>
            </a:r>
            <a:r>
              <a:rPr lang="es-CO" sz="1700" dirty="0" err="1"/>
              <a:t>Hda</a:t>
            </a:r>
            <a:r>
              <a:rPr lang="es-CO" sz="1700" dirty="0"/>
              <a:t> San Juanito.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/>
              <a:t>Guaduales 15 </a:t>
            </a:r>
            <a:r>
              <a:rPr lang="es-CO" sz="1700" dirty="0" err="1"/>
              <a:t>hdas</a:t>
            </a:r>
            <a:r>
              <a:rPr lang="es-CO" sz="1700" dirty="0"/>
              <a:t>: La Pista, Jazmín, Porce Álvarez, La Alejandría, El </a:t>
            </a:r>
            <a:r>
              <a:rPr lang="es-CO" sz="1700" dirty="0" err="1"/>
              <a:t>Rhin</a:t>
            </a:r>
            <a:r>
              <a:rPr lang="es-CO" sz="1700" dirty="0"/>
              <a:t>, La Graciela, La Helena, Corea, San Martin, Armonía, Nueva Esperanza, Jesús María, La Victoria, La Chiquita y San Juanito. </a:t>
            </a:r>
            <a:endParaRPr lang="es-ES" sz="1700" dirty="0"/>
          </a:p>
          <a:p>
            <a:r>
              <a:rPr lang="es-CO" sz="1700" dirty="0"/>
              <a:t> </a:t>
            </a:r>
            <a:endParaRPr lang="es-ES" sz="1700" dirty="0"/>
          </a:p>
          <a:p>
            <a:r>
              <a:rPr lang="es-CO" sz="1700" dirty="0"/>
              <a:t>Afectaciones: presencia de buchón de agua, el caracol </a:t>
            </a:r>
            <a:r>
              <a:rPr lang="es-CO" sz="1700" dirty="0" smtClean="0"/>
              <a:t>africano, </a:t>
            </a:r>
            <a:r>
              <a:rPr lang="es-CO" sz="1700" dirty="0" err="1" smtClean="0"/>
              <a:t>pirarucú</a:t>
            </a:r>
            <a:r>
              <a:rPr lang="es-CO" sz="1700" dirty="0" smtClean="0"/>
              <a:t>, hormiga </a:t>
            </a:r>
            <a:r>
              <a:rPr lang="es-CO" sz="1700" dirty="0"/>
              <a:t>arriera </a:t>
            </a:r>
            <a:endParaRPr lang="es-ES" sz="17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107504" y="1340768"/>
            <a:ext cx="3643338" cy="2701536"/>
            <a:chOff x="214282" y="1196752"/>
            <a:chExt cx="3643338" cy="2701536"/>
          </a:xfrm>
        </p:grpSpPr>
        <p:pic>
          <p:nvPicPr>
            <p:cNvPr id="10" name="Imagen 3" descr="C:\Users\OLGA PATRICIA\Desktop\fotos visita humdales\DSCF9906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196752"/>
              <a:ext cx="3357586" cy="2362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7"/>
            <p:cNvSpPr txBox="1"/>
            <p:nvPr/>
          </p:nvSpPr>
          <p:spPr>
            <a:xfrm>
              <a:off x="214282" y="3559734"/>
              <a:ext cx="364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 smtClean="0"/>
                <a:t>Humedal Gota e leche,  Marzo 2013</a:t>
              </a:r>
              <a:endParaRPr lang="es-ES" sz="16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0" y="4287395"/>
            <a:ext cx="2106628" cy="2165941"/>
            <a:chOff x="285720" y="4143379"/>
            <a:chExt cx="2214578" cy="2165941"/>
          </a:xfrm>
        </p:grpSpPr>
        <p:pic>
          <p:nvPicPr>
            <p:cNvPr id="12" name="Picture 2" descr="http://3.bp.blogspot.com/_Fq51t1xjIts/TO-0rRF01qI/AAAAAAAABCw/Aq37ubM6usk/s1600/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4143379"/>
              <a:ext cx="2214578" cy="1852647"/>
            </a:xfrm>
            <a:prstGeom prst="rect">
              <a:avLst/>
            </a:prstGeom>
            <a:noFill/>
          </p:spPr>
        </p:pic>
        <p:sp>
          <p:nvSpPr>
            <p:cNvPr id="13" name="Rectangle 9"/>
            <p:cNvSpPr/>
            <p:nvPr/>
          </p:nvSpPr>
          <p:spPr>
            <a:xfrm>
              <a:off x="285720" y="5970766"/>
              <a:ext cx="10486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600" dirty="0" smtClean="0"/>
                <a:t>Chigüiros</a:t>
              </a:r>
              <a:endParaRPr lang="es-ES" sz="16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051720" y="4287396"/>
            <a:ext cx="1677062" cy="2309956"/>
            <a:chOff x="2428860" y="4143380"/>
            <a:chExt cx="1677062" cy="230995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351" t="10453" r="23013" b="16376"/>
            <a:stretch>
              <a:fillRect/>
            </a:stretch>
          </p:blipFill>
          <p:spPr bwMode="auto">
            <a:xfrm>
              <a:off x="2500298" y="4143380"/>
              <a:ext cx="1571636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1"/>
            <p:cNvSpPr/>
            <p:nvPr/>
          </p:nvSpPr>
          <p:spPr>
            <a:xfrm>
              <a:off x="2428860" y="6114782"/>
              <a:ext cx="16770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600" dirty="0" smtClean="0"/>
                <a:t>Buchón de agua</a:t>
              </a:r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2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07504" y="40466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Haciendas asistentes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35896" y="46365"/>
            <a:ext cx="187220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ZONA 6</a:t>
            </a:r>
            <a:endParaRPr lang="es-CO" sz="36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3" y="773996"/>
            <a:ext cx="4541947" cy="609742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16016" y="1052736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Causas inundaciones</a:t>
            </a:r>
          </a:p>
          <a:p>
            <a:pPr algn="ctr"/>
            <a:endParaRPr lang="es-CO" sz="2800" b="1" dirty="0" smtClean="0"/>
          </a:p>
          <a:p>
            <a:pPr>
              <a:buFont typeface="Arial" pitchFamily="34" charset="0"/>
              <a:buChar char="•"/>
            </a:pPr>
            <a:r>
              <a:rPr lang="es-CO" sz="2000" b="1" dirty="0" smtClean="0"/>
              <a:t> </a:t>
            </a:r>
            <a:r>
              <a:rPr lang="es-CO" sz="2400" b="1" dirty="0" smtClean="0"/>
              <a:t>Ríos: </a:t>
            </a:r>
            <a:r>
              <a:rPr lang="es-CO" sz="2400" dirty="0" smtClean="0"/>
              <a:t>Cauca, Pescador, Bugalagrande, La Paila, El Mico</a:t>
            </a:r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 smtClean="0"/>
              <a:t> Quebradas: </a:t>
            </a:r>
            <a:r>
              <a:rPr lang="es-CO" sz="2400" dirty="0" smtClean="0"/>
              <a:t>El Overo</a:t>
            </a:r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/>
              <a:t> </a:t>
            </a:r>
            <a:r>
              <a:rPr lang="es-CO" sz="2400" b="1" dirty="0" smtClean="0"/>
              <a:t>Zanjones: </a:t>
            </a:r>
            <a:r>
              <a:rPr lang="es-CO" sz="2400" dirty="0" smtClean="0"/>
              <a:t>La Cañada, Mateo, </a:t>
            </a:r>
            <a:r>
              <a:rPr lang="es-CO" sz="2400" dirty="0" err="1" smtClean="0"/>
              <a:t>Mojahuevos</a:t>
            </a:r>
            <a:r>
              <a:rPr lang="es-CO" sz="2400" dirty="0" smtClean="0"/>
              <a:t>, Obando</a:t>
            </a:r>
            <a:endParaRPr lang="es-CO" sz="2400" dirty="0"/>
          </a:p>
          <a:p>
            <a:pPr>
              <a:buFont typeface="Arial" pitchFamily="34" charset="0"/>
              <a:buChar char="•"/>
            </a:pPr>
            <a:endParaRPr lang="es-CO" sz="2400" b="1" dirty="0" smtClean="0"/>
          </a:p>
          <a:p>
            <a:pPr>
              <a:buFont typeface="Arial" pitchFamily="34" charset="0"/>
              <a:buChar char="•"/>
            </a:pPr>
            <a:endParaRPr lang="es-CO" sz="2400" b="1" dirty="0"/>
          </a:p>
          <a:p>
            <a:r>
              <a:rPr lang="es-CO" sz="2400" dirty="0" smtClean="0"/>
              <a:t>Principal: Rotura de diques</a:t>
            </a:r>
            <a:endParaRPr lang="es-CO" sz="2800" dirty="0" smtClean="0"/>
          </a:p>
          <a:p>
            <a:pPr algn="ctr"/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341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7825005" cy="998984"/>
          </a:xfrm>
        </p:spPr>
        <p:txBody>
          <a:bodyPr/>
          <a:lstStyle/>
          <a:p>
            <a:r>
              <a:rPr lang="es-CO" sz="3600" b="1" dirty="0" smtClean="0"/>
              <a:t>Espacios de importancia ambiental</a:t>
            </a:r>
            <a:endParaRPr lang="es-CO" sz="3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9" name="Picture 9" descr="File:Nine-banded Armadill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891614"/>
            <a:ext cx="2839676" cy="166121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57686" y="1157078"/>
            <a:ext cx="453479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  <a:p>
            <a:r>
              <a:rPr lang="es-CO" dirty="0"/>
              <a:t>Humedales se reportan 4; humedal Guare en la hacienda San Juan.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/>
              <a:t>Sitios importantes para la conservación: </a:t>
            </a:r>
            <a:r>
              <a:rPr lang="es-CO" dirty="0" err="1"/>
              <a:t>madrevieja</a:t>
            </a:r>
            <a:r>
              <a:rPr lang="es-CO" dirty="0"/>
              <a:t> Charco Lindo y fragmento de bosque El </a:t>
            </a:r>
            <a:r>
              <a:rPr lang="es-CO" dirty="0" err="1" smtClean="0"/>
              <a:t>Pital</a:t>
            </a:r>
            <a:r>
              <a:rPr lang="es-CO" dirty="0" smtClean="0"/>
              <a:t>. 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/>
              <a:t>Fragmentos de bosque 8 </a:t>
            </a:r>
            <a:r>
              <a:rPr lang="es-CO" dirty="0" err="1"/>
              <a:t>hdas</a:t>
            </a:r>
            <a:r>
              <a:rPr lang="es-CO" dirty="0"/>
              <a:t>: La Luisa, </a:t>
            </a:r>
            <a:r>
              <a:rPr lang="es-CO" dirty="0" err="1"/>
              <a:t>Peralonso</a:t>
            </a:r>
            <a:r>
              <a:rPr lang="es-CO" dirty="0"/>
              <a:t>, Venecia, Zambrano, Normandía, Tequendama, </a:t>
            </a:r>
            <a:r>
              <a:rPr lang="es-CO" dirty="0" err="1"/>
              <a:t>Ukrania</a:t>
            </a:r>
            <a:r>
              <a:rPr lang="es-CO" dirty="0"/>
              <a:t> y La Cabaña. 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 smtClean="0"/>
              <a:t>Presencia </a:t>
            </a:r>
            <a:r>
              <a:rPr lang="es-CO" dirty="0"/>
              <a:t>de armadillo.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/>
              <a:t>Guaduales 14 </a:t>
            </a:r>
            <a:r>
              <a:rPr lang="es-CO" dirty="0" err="1"/>
              <a:t>hdas</a:t>
            </a:r>
            <a:r>
              <a:rPr lang="es-CO" dirty="0"/>
              <a:t>.</a:t>
            </a:r>
            <a:endParaRPr lang="es-ES" dirty="0"/>
          </a:p>
          <a:p>
            <a:r>
              <a:rPr lang="es-CO" dirty="0"/>
              <a:t> </a:t>
            </a:r>
            <a:endParaRPr lang="es-ES" dirty="0"/>
          </a:p>
          <a:p>
            <a:r>
              <a:rPr lang="es-CO" dirty="0"/>
              <a:t>Afectaciones: presencia de buchón de agua y contaminación</a:t>
            </a:r>
            <a:r>
              <a:rPr lang="es-CO" dirty="0" smtClean="0"/>
              <a:t>.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0" y="1071546"/>
            <a:ext cx="4189975" cy="2410256"/>
            <a:chOff x="0" y="1071546"/>
            <a:chExt cx="4189975" cy="24102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071546"/>
              <a:ext cx="4047131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0" y="3143248"/>
              <a:ext cx="364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 smtClean="0"/>
                <a:t>Humedal Madrigal</a:t>
              </a:r>
              <a:endParaRPr lang="es-ES" sz="1600" dirty="0"/>
            </a:p>
          </p:txBody>
        </p:sp>
      </p:grpSp>
      <p:pic>
        <p:nvPicPr>
          <p:cNvPr id="13" name="Picture 5" descr="http://0.static.wix.com/media/1bd0dca4393f34cc9def4d9acf529134.wix_mp_10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669" y="3286124"/>
            <a:ext cx="2464578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O" dirty="0" smtClean="0"/>
              <a:t>Objetivos del Taller </a:t>
            </a:r>
          </a:p>
        </p:txBody>
      </p:sp>
      <p:sp>
        <p:nvSpPr>
          <p:cNvPr id="11267" name="4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929411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O" sz="2400" b="1" dirty="0" smtClean="0"/>
              <a:t>Objetivo General</a:t>
            </a:r>
            <a:endParaRPr lang="es-CO" sz="2400" dirty="0" smtClean="0"/>
          </a:p>
          <a:p>
            <a:r>
              <a:rPr lang="es-CO" sz="2400" dirty="0" smtClean="0"/>
              <a:t>Analizar con los diferentes actores sociales las causas y efectos generados por las inundaciones y el rol que desempeñaron las instituciones competentes en estos eventos </a:t>
            </a:r>
          </a:p>
          <a:p>
            <a:pPr marL="0" indent="0">
              <a:buNone/>
            </a:pPr>
            <a:endParaRPr lang="es-CO" sz="2400" dirty="0" smtClean="0"/>
          </a:p>
          <a:p>
            <a:pPr>
              <a:buFont typeface="Arial" charset="0"/>
              <a:buNone/>
            </a:pPr>
            <a:r>
              <a:rPr lang="es-CO" sz="2400" b="1" dirty="0" smtClean="0"/>
              <a:t>Objetivos específicos</a:t>
            </a:r>
            <a:endParaRPr lang="es-CO" sz="2400" dirty="0" smtClean="0"/>
          </a:p>
          <a:p>
            <a:r>
              <a:rPr lang="es-CO" sz="2400" dirty="0" smtClean="0"/>
              <a:t>Brindar información sobre avances del proyecto en las zonas de trabajo.</a:t>
            </a:r>
          </a:p>
          <a:p>
            <a:r>
              <a:rPr lang="es-CO" sz="2400" dirty="0" smtClean="0"/>
              <a:t>Analizar con los actores sociales  las causas y los efectos de las inundaciones y la participación de las instituciones en dichos eventos.  </a:t>
            </a:r>
          </a:p>
          <a:p>
            <a:r>
              <a:rPr lang="es-CO" sz="2400" dirty="0" smtClean="0"/>
              <a:t>Recoger las observaciones que los participantes  tienen  en relación con los temas tratados. 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dirty="0" smtClean="0"/>
              <a:t>Proyecto Corredor de Conservación y uso sostenible del sistema río Cauca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07504" y="40466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Haciendas asistentes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35896" y="46365"/>
            <a:ext cx="187220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ZONA 7</a:t>
            </a:r>
            <a:endParaRPr lang="es-CO" sz="36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56424"/>
            <a:ext cx="4572000" cy="610157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16016" y="1052736"/>
            <a:ext cx="4248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Causas inundaciones</a:t>
            </a:r>
          </a:p>
          <a:p>
            <a:pPr algn="ctr"/>
            <a:endParaRPr lang="es-CO" sz="2800" b="1" dirty="0" smtClean="0"/>
          </a:p>
          <a:p>
            <a:pPr>
              <a:buFont typeface="Arial" pitchFamily="34" charset="0"/>
              <a:buChar char="•"/>
            </a:pPr>
            <a:r>
              <a:rPr lang="es-CO" sz="2000" b="1" dirty="0" smtClean="0"/>
              <a:t> </a:t>
            </a:r>
            <a:r>
              <a:rPr lang="es-CO" sz="2400" b="1" dirty="0" smtClean="0"/>
              <a:t>Ríos: </a:t>
            </a:r>
            <a:r>
              <a:rPr lang="es-CO" sz="2400" dirty="0" smtClean="0"/>
              <a:t>Cauca, Cañaveral, Catarina, La Vieja, Risaralda</a:t>
            </a:r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 smtClean="0"/>
              <a:t> Quebradas: </a:t>
            </a:r>
            <a:r>
              <a:rPr lang="es-CO" sz="2400" dirty="0" smtClean="0"/>
              <a:t>Chanco, San Francisco, Cuba, El Indio, </a:t>
            </a:r>
            <a:r>
              <a:rPr lang="es-CO" sz="2400" dirty="0" err="1" smtClean="0"/>
              <a:t>Lavapatas</a:t>
            </a:r>
            <a:r>
              <a:rPr lang="es-CO" sz="2400" dirty="0" smtClean="0"/>
              <a:t>, Obando</a:t>
            </a:r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/>
              <a:t> </a:t>
            </a:r>
            <a:r>
              <a:rPr lang="es-CO" sz="2400" b="1" dirty="0" smtClean="0"/>
              <a:t>Zanjones: </a:t>
            </a:r>
            <a:r>
              <a:rPr lang="es-CO" sz="2400" dirty="0" smtClean="0"/>
              <a:t>Arango, </a:t>
            </a:r>
            <a:r>
              <a:rPr lang="es-CO" sz="2400" dirty="0" err="1" smtClean="0"/>
              <a:t>Mojahuevos</a:t>
            </a:r>
            <a:r>
              <a:rPr lang="es-CO" sz="2400" dirty="0" smtClean="0"/>
              <a:t>, Obando</a:t>
            </a:r>
          </a:p>
          <a:p>
            <a:endParaRPr lang="es-CO" sz="2800" b="1" dirty="0" smtClean="0"/>
          </a:p>
          <a:p>
            <a:r>
              <a:rPr lang="es-CO" sz="2400" dirty="0" smtClean="0"/>
              <a:t>Principal: Rotura de diques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341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116632"/>
            <a:ext cx="7573485" cy="926976"/>
          </a:xfrm>
        </p:spPr>
        <p:txBody>
          <a:bodyPr/>
          <a:lstStyle/>
          <a:p>
            <a:r>
              <a:rPr lang="es-CO" sz="3600" b="1" dirty="0" smtClean="0"/>
              <a:t>Espacios de importancia ambiental</a:t>
            </a:r>
            <a:endParaRPr lang="es-CO" sz="3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4067944" y="1268760"/>
            <a:ext cx="4968552" cy="4525963"/>
          </a:xfrm>
        </p:spPr>
        <p:txBody>
          <a:bodyPr/>
          <a:lstStyle/>
          <a:p>
            <a:pPr marL="0" indent="0">
              <a:buNone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Humedales en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hdas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 Balsillas y Potrero Chico. Reservorios en Ingenio Risaralda y 3 lagos en Potrero Chico, Egipto y Castillo 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III.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sz="1800" dirty="0" smtClean="0">
                <a:latin typeface="Arial" pitchFamily="34" charset="0"/>
                <a:cs typeface="Arial" pitchFamily="34" charset="0"/>
              </a:rPr>
              <a:t>Guaduales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9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hdas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 y bosques 2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hdas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p.e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. La Palma I y Los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Cámbulos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.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Refugios de fauna y flora en predios Potrero Chico, La Merced, Castillo III, Egipto y Guadualito.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En 8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hdas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 hay especies arbóreas nativas: Samanes, Sauces y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Matarratones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.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Afectaciones: presencia de buchón de agua, caracol africano (17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hdas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), malezas 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ajenas a la zona y pérdida de una parte de la cobertura de bosque</a:t>
            </a:r>
            <a:r>
              <a:rPr lang="es-CO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CO" sz="4800" b="1" dirty="0" smtClean="0"/>
              <a:t>Evaluación</a:t>
            </a:r>
            <a:endParaRPr lang="es-CO" sz="4800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764279"/>
              </p:ext>
            </p:extLst>
          </p:nvPr>
        </p:nvGraphicFramePr>
        <p:xfrm>
          <a:off x="1738198" y="5015443"/>
          <a:ext cx="5667604" cy="1365885"/>
        </p:xfrm>
        <a:graphic>
          <a:graphicData uri="http://schemas.openxmlformats.org/drawingml/2006/table">
            <a:tbl>
              <a:tblPr firstRow="1" firstCol="1" bandRow="1"/>
              <a:tblGrid>
                <a:gridCol w="1740843"/>
                <a:gridCol w="974199"/>
                <a:gridCol w="1019511"/>
                <a:gridCol w="969083"/>
                <a:gridCol w="963968"/>
              </a:tblGrid>
              <a:tr h="300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Aspecto evaluado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Excelente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Bueno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Razonable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Malo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Contenido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114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Expectativas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Metodología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121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Organización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  <a:endParaRPr lang="es-CO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560840" cy="3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926976"/>
          </a:xfrm>
        </p:spPr>
        <p:txBody>
          <a:bodyPr/>
          <a:lstStyle/>
          <a:p>
            <a:r>
              <a:rPr lang="es-CO" b="1" dirty="0" smtClean="0"/>
              <a:t>Comentarios generales 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r>
              <a:rPr lang="es-CO" dirty="0" smtClean="0"/>
              <a:t>Operación Salvajina: </a:t>
            </a:r>
          </a:p>
          <a:p>
            <a:pPr marL="0" indent="0">
              <a:buNone/>
            </a:pPr>
            <a:r>
              <a:rPr lang="es-CO" dirty="0" smtClean="0"/>
              <a:t>	Cambió el orden de los objetivos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Erosión orillas río Cauca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Representación del sector agrícola en 	comité de operación</a:t>
            </a:r>
          </a:p>
          <a:p>
            <a:r>
              <a:rPr lang="es-CO" dirty="0" smtClean="0"/>
              <a:t>Poca o nula intervención institucional en los eventos de emergencia</a:t>
            </a:r>
          </a:p>
          <a:p>
            <a:r>
              <a:rPr lang="es-CO" dirty="0" smtClean="0"/>
              <a:t>El problema no se origina en la planicie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926976"/>
          </a:xfrm>
        </p:spPr>
        <p:txBody>
          <a:bodyPr/>
          <a:lstStyle/>
          <a:p>
            <a:r>
              <a:rPr lang="es-CO" b="1" dirty="0" smtClean="0"/>
              <a:t>Comentarios generales 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r>
              <a:rPr lang="es-CO" dirty="0" smtClean="0"/>
              <a:t>Control de: Dragas y escombreras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«Guerra de diques»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Propuestas de intervención:</a:t>
            </a:r>
          </a:p>
          <a:p>
            <a:pPr marL="457200" lvl="1" indent="0">
              <a:buNone/>
            </a:pPr>
            <a:r>
              <a:rPr lang="es-CO" dirty="0" smtClean="0"/>
              <a:t>Zanjón Obispo</a:t>
            </a:r>
          </a:p>
          <a:p>
            <a:pPr marL="457200" lvl="1" indent="0">
              <a:buNone/>
            </a:pPr>
            <a:r>
              <a:rPr lang="es-CO" dirty="0" err="1" smtClean="0"/>
              <a:t>Asonorte</a:t>
            </a:r>
            <a:endParaRPr lang="es-CO" dirty="0" smtClean="0"/>
          </a:p>
          <a:p>
            <a:pPr marL="457200" lvl="1" indent="0">
              <a:buNone/>
            </a:pPr>
            <a:r>
              <a:rPr lang="es-CO" dirty="0" smtClean="0"/>
              <a:t>Regulación tributarios</a:t>
            </a:r>
          </a:p>
          <a:p>
            <a:pPr marL="457200" lvl="1" indent="0">
              <a:buNone/>
            </a:pPr>
            <a:r>
              <a:rPr lang="es-CO" dirty="0" smtClean="0"/>
              <a:t>Laguna de Sonso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3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CO" sz="4800" b="1" dirty="0" smtClean="0"/>
              <a:t>Conclusiones</a:t>
            </a:r>
            <a:endParaRPr lang="es-CO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525963"/>
          </a:xfrm>
        </p:spPr>
        <p:txBody>
          <a:bodyPr/>
          <a:lstStyle/>
          <a:p>
            <a:r>
              <a:rPr lang="es-CO" dirty="0" smtClean="0"/>
              <a:t>Cumplimiento de objetivos propuestos para el taller</a:t>
            </a:r>
          </a:p>
          <a:p>
            <a:r>
              <a:rPr lang="es-CO" dirty="0" smtClean="0"/>
              <a:t>Interés en el desarrollo del proyecto</a:t>
            </a:r>
          </a:p>
          <a:p>
            <a:r>
              <a:rPr lang="es-CO" dirty="0" smtClean="0"/>
              <a:t>Deficiente acción institucional en el manejo de los eventos de inundación</a:t>
            </a:r>
          </a:p>
          <a:p>
            <a:r>
              <a:rPr lang="es-CO" dirty="0" smtClean="0"/>
              <a:t>Preocupación por inasistencia al taller: administraciones municipales y departamentales, así como del </a:t>
            </a:r>
            <a:r>
              <a:rPr lang="es-CO" dirty="0" err="1" smtClean="0"/>
              <a:t>MADS</a:t>
            </a:r>
            <a:r>
              <a:rPr lang="es-CO" dirty="0" smtClean="0"/>
              <a:t>, CRC y </a:t>
            </a:r>
            <a:r>
              <a:rPr lang="es-CO" dirty="0" err="1" smtClean="0"/>
              <a:t>CARDER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dirty="0" smtClean="0"/>
              <a:t>Proyecto Corredor de Conservación y uso sostenible del sistema río Cauca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4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800" b="1" dirty="0" smtClean="0"/>
              <a:t>Conclusiones </a:t>
            </a:r>
            <a:endParaRPr lang="es-CO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517632" cy="4525963"/>
          </a:xfrm>
        </p:spPr>
        <p:txBody>
          <a:bodyPr/>
          <a:lstStyle/>
          <a:p>
            <a:r>
              <a:rPr lang="es-CO" dirty="0" smtClean="0"/>
              <a:t>Importante vincular a otros actores sociales: administraciones locales, industrias, otros cultivadores, ganaderos, etc.</a:t>
            </a:r>
          </a:p>
          <a:p>
            <a:r>
              <a:rPr lang="es-CO" dirty="0"/>
              <a:t>El reconocimiento de bosques, humedales y guaduales y de especies de interés, es una oportunidad para desarrollar acciones de conservación y restauración en el corredor asociadas a la mitigación del impacto de las inundaciones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>
            <a:off x="827584" y="69269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3995936" y="5877272"/>
            <a:ext cx="44644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  <a:hlinkClick r:id="rId2" action="ppaction://hlinkfile"/>
              </a:rPr>
              <a:t>video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2766629"/>
            <a:ext cx="4433664" cy="1324743"/>
          </a:xfrm>
        </p:spPr>
        <p:txBody>
          <a:bodyPr/>
          <a:lstStyle/>
          <a:p>
            <a:pPr marL="0" indent="0" algn="ctr">
              <a:buNone/>
            </a:pPr>
            <a:r>
              <a:rPr lang="es-CO" sz="9600" dirty="0" smtClean="0"/>
              <a:t>Gracias </a:t>
            </a:r>
            <a:endParaRPr lang="es-CO" sz="9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353" y="332656"/>
            <a:ext cx="7797552" cy="1143000"/>
          </a:xfrm>
        </p:spPr>
        <p:txBody>
          <a:bodyPr/>
          <a:lstStyle/>
          <a:p>
            <a:r>
              <a:rPr lang="es-CO" dirty="0" smtClean="0"/>
              <a:t>Agenda de trabajo desarrollada</a:t>
            </a:r>
            <a:endParaRPr lang="es-CO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8424936" cy="4536504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 smtClean="0"/>
              <a:t>8:30 am	Bienvenida y objetivos del taller</a:t>
            </a:r>
          </a:p>
          <a:p>
            <a:pPr marL="0" indent="0">
              <a:buNone/>
            </a:pPr>
            <a:r>
              <a:rPr lang="es-CO" sz="2400" dirty="0" smtClean="0"/>
              <a:t>8:40 am	Presentación general del proyecto y situación 			actual de la problemática de inundaciones en 			el sistema corredor río Cauca. </a:t>
            </a:r>
          </a:p>
          <a:p>
            <a:pPr marL="0" indent="0">
              <a:buNone/>
            </a:pPr>
            <a:r>
              <a:rPr lang="es-CO" sz="2400" dirty="0" smtClean="0"/>
              <a:t>9:40 am	Encuesta individual </a:t>
            </a:r>
          </a:p>
          <a:p>
            <a:pPr marL="0" indent="0">
              <a:buNone/>
            </a:pPr>
            <a:r>
              <a:rPr lang="es-CO" sz="2400" dirty="0" smtClean="0"/>
              <a:t>10:30 am 	Receso </a:t>
            </a:r>
          </a:p>
          <a:p>
            <a:pPr marL="0" indent="0">
              <a:buNone/>
            </a:pPr>
            <a:r>
              <a:rPr lang="es-CO" sz="2400" dirty="0" smtClean="0"/>
              <a:t>10:40 am	Ejercicio grupal</a:t>
            </a:r>
          </a:p>
          <a:p>
            <a:pPr marL="0" indent="0">
              <a:buNone/>
            </a:pPr>
            <a:r>
              <a:rPr lang="es-CO" sz="2400" dirty="0" smtClean="0"/>
              <a:t>11:40 am </a:t>
            </a:r>
            <a:r>
              <a:rPr lang="es-CO" sz="2400" dirty="0"/>
              <a:t>	</a:t>
            </a:r>
            <a:r>
              <a:rPr lang="es-CO" sz="2400" dirty="0" smtClean="0"/>
              <a:t>Plenaria </a:t>
            </a:r>
          </a:p>
          <a:p>
            <a:pPr marL="0" indent="0">
              <a:buNone/>
            </a:pPr>
            <a:r>
              <a:rPr lang="es-CO" sz="2400" dirty="0" smtClean="0"/>
              <a:t>12:10 pm	Evaluación, acuerdos y compromisos</a:t>
            </a:r>
          </a:p>
          <a:p>
            <a:pPr marL="0" indent="0">
              <a:buNone/>
            </a:pPr>
            <a:r>
              <a:rPr lang="es-CO" sz="2400" dirty="0" smtClean="0"/>
              <a:t>1:00 pm 	Cierre del taller  </a:t>
            </a:r>
            <a:endParaRPr lang="es-CO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dirty="0" smtClean="0"/>
              <a:t>Proyecto Corredor de Conservación y uso sostenible del sistema río Cauca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168" y="2420888"/>
            <a:ext cx="2746648" cy="1611996"/>
          </a:xfrm>
        </p:spPr>
        <p:txBody>
          <a:bodyPr/>
          <a:lstStyle/>
          <a:p>
            <a:r>
              <a:rPr lang="es-CO" b="1" dirty="0" smtClean="0"/>
              <a:t>Ubicación de las zonas</a:t>
            </a:r>
            <a:endParaRPr lang="es-CO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dirty="0" smtClean="0"/>
              <a:t>Proyecto Corredor de Conservación y uso sostenible del sistema río Cauca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" y="69"/>
            <a:ext cx="6010244" cy="688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CO" sz="4800" b="1" dirty="0" smtClean="0"/>
              <a:t>Participación</a:t>
            </a:r>
            <a:endParaRPr lang="es-CO" sz="4800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907639"/>
              </p:ext>
            </p:extLst>
          </p:nvPr>
        </p:nvGraphicFramePr>
        <p:xfrm>
          <a:off x="251517" y="1196752"/>
          <a:ext cx="8640964" cy="4896546"/>
        </p:xfrm>
        <a:graphic>
          <a:graphicData uri="http://schemas.openxmlformats.org/drawingml/2006/table">
            <a:tbl>
              <a:tblPr firstRow="1" firstCol="1" bandRow="1"/>
              <a:tblGrid>
                <a:gridCol w="793549"/>
                <a:gridCol w="142558"/>
                <a:gridCol w="720080"/>
                <a:gridCol w="792088"/>
                <a:gridCol w="720080"/>
                <a:gridCol w="720080"/>
                <a:gridCol w="864096"/>
                <a:gridCol w="720080"/>
                <a:gridCol w="648072"/>
                <a:gridCol w="1167724"/>
                <a:gridCol w="1352557"/>
              </a:tblGrid>
              <a:tr h="46227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Fecha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Zona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Haciendas convocadas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Haciendas participantes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Participación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5231"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MD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PV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MD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PV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Adicionales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498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sep-09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sep-10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sep-11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153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sep-12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sep-16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sep-17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149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sep-18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159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480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220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95536" y="6402814"/>
            <a:ext cx="655272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CO" sz="1600" dirty="0" smtClean="0"/>
              <a:t>Porcentajes según número de encuestas diligenciadas por zona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Proyecto Corredor de Conservación y uso sostenible del sistema río Cauca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092280" y="56612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aseline="30000" dirty="0" smtClean="0"/>
              <a:t>1</a:t>
            </a:r>
            <a:r>
              <a:rPr lang="es-CO" sz="1400" dirty="0" smtClean="0"/>
              <a:t> Fuente: </a:t>
            </a:r>
            <a:r>
              <a:rPr lang="es-CO" sz="1400" dirty="0" err="1" smtClean="0"/>
              <a:t>Asocaña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9773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60648"/>
            <a:ext cx="6696744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s-CO" b="1" dirty="0" smtClean="0"/>
              <a:t>Resultados del taller por zonas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856" y="1438146"/>
            <a:ext cx="4229647" cy="54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5514">
            <a:off x="284106" y="2189762"/>
            <a:ext cx="4291415" cy="348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Flecha curvada hacia abajo"/>
          <p:cNvSpPr/>
          <p:nvPr/>
        </p:nvSpPr>
        <p:spPr>
          <a:xfrm rot="21255516">
            <a:off x="2051604" y="1055302"/>
            <a:ext cx="4074014" cy="875971"/>
          </a:xfrm>
          <a:prstGeom prst="curvedDownArrow">
            <a:avLst>
              <a:gd name="adj1" fmla="val 51251"/>
              <a:gd name="adj2" fmla="val 88570"/>
              <a:gd name="adj3" fmla="val 455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3547"/>
            <a:ext cx="4572000" cy="601825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716016" y="1052736"/>
            <a:ext cx="4248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Causas inundaciones</a:t>
            </a:r>
          </a:p>
          <a:p>
            <a:pPr algn="ctr"/>
            <a:endParaRPr lang="es-CO" sz="2800" b="1" dirty="0" smtClean="0"/>
          </a:p>
          <a:p>
            <a:pPr>
              <a:buFont typeface="Arial" pitchFamily="34" charset="0"/>
              <a:buChar char="•"/>
            </a:pPr>
            <a:r>
              <a:rPr lang="es-CO" sz="2000" b="1" dirty="0" smtClean="0"/>
              <a:t> </a:t>
            </a:r>
            <a:r>
              <a:rPr lang="es-CO" sz="2400" b="1" dirty="0" smtClean="0"/>
              <a:t>Ríos: </a:t>
            </a:r>
            <a:r>
              <a:rPr lang="es-CO" sz="2400" dirty="0" smtClean="0"/>
              <a:t>Cauca, Ovejas, Palo, </a:t>
            </a:r>
            <a:r>
              <a:rPr lang="es-CO" sz="2400" dirty="0" err="1" smtClean="0"/>
              <a:t>Quinamayó</a:t>
            </a:r>
            <a:endParaRPr lang="es-CO" sz="2400" dirty="0" smtClean="0"/>
          </a:p>
          <a:p>
            <a:endParaRPr lang="es-CO" sz="2400" dirty="0" smtClean="0"/>
          </a:p>
          <a:p>
            <a:pPr>
              <a:buFont typeface="Arial" pitchFamily="34" charset="0"/>
              <a:buChar char="•"/>
            </a:pPr>
            <a:r>
              <a:rPr lang="es-CO" sz="2400" b="1" dirty="0" smtClean="0"/>
              <a:t> Zanjones: </a:t>
            </a:r>
            <a:r>
              <a:rPr lang="es-CO" sz="2400" dirty="0" smtClean="0"/>
              <a:t>Caño Potras</a:t>
            </a:r>
          </a:p>
          <a:p>
            <a:endParaRPr lang="es-CO" sz="2400" dirty="0" smtClean="0"/>
          </a:p>
          <a:p>
            <a:endParaRPr lang="es-CO" sz="2400" dirty="0"/>
          </a:p>
          <a:p>
            <a:r>
              <a:rPr lang="es-CO" sz="2400" dirty="0" smtClean="0"/>
              <a:t>Principal: Lluvias intensas</a:t>
            </a:r>
          </a:p>
          <a:p>
            <a:endParaRPr lang="es-CO" sz="2800" b="1" dirty="0" smtClean="0"/>
          </a:p>
          <a:p>
            <a:pPr algn="ctr"/>
            <a:endParaRPr lang="es-CO" sz="2800" b="1" dirty="0" smtClean="0"/>
          </a:p>
          <a:p>
            <a:pPr algn="ctr"/>
            <a:endParaRPr lang="es-CO" sz="2800" b="1" dirty="0"/>
          </a:p>
        </p:txBody>
      </p:sp>
      <p:sp>
        <p:nvSpPr>
          <p:cNvPr id="8" name="7 Rectángulo"/>
          <p:cNvSpPr/>
          <p:nvPr/>
        </p:nvSpPr>
        <p:spPr>
          <a:xfrm>
            <a:off x="107504" y="40466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Haciendas asistentes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35896" y="46365"/>
            <a:ext cx="187220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</a:rPr>
              <a:t>ZONA 1</a:t>
            </a:r>
            <a:endParaRPr lang="es-CO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7825005" cy="1070992"/>
          </a:xfrm>
        </p:spPr>
        <p:txBody>
          <a:bodyPr/>
          <a:lstStyle/>
          <a:p>
            <a:r>
              <a:rPr lang="es-CO" sz="3600" b="1" dirty="0" smtClean="0"/>
              <a:t>Espacios de importancia ambiental</a:t>
            </a:r>
            <a:endParaRPr lang="es-CO" sz="36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B1EFC-7BC6-4169-B90E-B2BF26DD3A63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3857628"/>
            <a:ext cx="84633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 humedales 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Cauca (Bocas del Palo, Chirringo,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Villarica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El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Chuchal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El Mango, San Jorge, Mil Hojas,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Hatoviejo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Samoa y la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madrevieja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Peluca).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Humedales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s-CO" dirty="0" err="1"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das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Dinamarca,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Cachimbalo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Norte y Venecia.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Guaduales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 </a:t>
            </a:r>
            <a:r>
              <a:rPr lang="es-CO" dirty="0" err="1"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das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Dinamarca, El Congo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Machin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Santa Bárbara,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Cachimbalito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Cabal,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Cachimbalito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Sur,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Nanaluisa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 Casablanca.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Bosques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Hdas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El Congo Machín, Santa Bárbara,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Cachimbalito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Cabal,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Cachimbalito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Norte, Venecia Cabal y Machín. 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96201" y="980728"/>
            <a:ext cx="7537613" cy="2662586"/>
            <a:chOff x="496201" y="980728"/>
            <a:chExt cx="7537613" cy="2662586"/>
          </a:xfrm>
        </p:grpSpPr>
        <p:grpSp>
          <p:nvGrpSpPr>
            <p:cNvPr id="15" name="14 Grupo"/>
            <p:cNvGrpSpPr/>
            <p:nvPr/>
          </p:nvGrpSpPr>
          <p:grpSpPr>
            <a:xfrm>
              <a:off x="2771799" y="980728"/>
              <a:ext cx="5262015" cy="2200921"/>
              <a:chOff x="1796074" y="1185344"/>
              <a:chExt cx="6228976" cy="2996549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lum bright="18000" contras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96074" y="1185344"/>
                <a:ext cx="3347434" cy="2996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 contrast="6000"/>
              </a:blip>
              <a:srcRect/>
              <a:stretch>
                <a:fillRect/>
              </a:stretch>
            </p:blipFill>
            <p:spPr bwMode="auto">
              <a:xfrm>
                <a:off x="5143505" y="1195431"/>
                <a:ext cx="2881545" cy="2986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Rectangle 15"/>
            <p:cNvSpPr/>
            <p:nvPr/>
          </p:nvSpPr>
          <p:spPr>
            <a:xfrm>
              <a:off x="1214446" y="3181649"/>
              <a:ext cx="57150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200" dirty="0"/>
                <a:t>Chircales presentes en la vereda Agua Azul. Municipio de Villa Rica. (17 de mayo 2005</a:t>
              </a:r>
              <a:r>
                <a:rPr lang="es-CO" sz="1200" dirty="0" smtClean="0"/>
                <a:t>). Tomado : WWF, Planes de Manejo de humedales del Cauca, 2007</a:t>
              </a:r>
              <a:endParaRPr lang="es-ES" sz="1200" dirty="0"/>
            </a:p>
          </p:txBody>
        </p:sp>
        <p:pic>
          <p:nvPicPr>
            <p:cNvPr id="14" name="Picture 16" descr="http://mw2.google.com/mw-panoramio/photos/medium/72729103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1" y="1498858"/>
              <a:ext cx="2019062" cy="158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1230</Words>
  <Application>Microsoft Office PowerPoint</Application>
  <PresentationFormat>Presentación en pantalla (4:3)</PresentationFormat>
  <Paragraphs>376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PROYECTO:  CORREDOR DE CONSERVACIÓN Y USO SOSTENIBLE DEL SISTEMA  RÍO CAUCA </vt:lpstr>
      <vt:lpstr>Objetivos del Taller </vt:lpstr>
      <vt:lpstr>Agenda de trabajo desarrollada</vt:lpstr>
      <vt:lpstr>Ubicación de las zonas</vt:lpstr>
      <vt:lpstr>Participación</vt:lpstr>
      <vt:lpstr>Presentación de PowerPoint</vt:lpstr>
      <vt:lpstr>Presentación de PowerPoint</vt:lpstr>
      <vt:lpstr>Presentación de PowerPoint</vt:lpstr>
      <vt:lpstr>Espacios de importancia ambiental</vt:lpstr>
      <vt:lpstr>Presentación de PowerPoint</vt:lpstr>
      <vt:lpstr>Espacios de importancia ambiental</vt:lpstr>
      <vt:lpstr>Presentación de PowerPoint</vt:lpstr>
      <vt:lpstr>Espacios de importancia ambiental</vt:lpstr>
      <vt:lpstr>Presentación de PowerPoint</vt:lpstr>
      <vt:lpstr>Espacios de importancia ambiental</vt:lpstr>
      <vt:lpstr>Presentación de PowerPoint</vt:lpstr>
      <vt:lpstr>Espacios de importancia ambiental</vt:lpstr>
      <vt:lpstr>Presentación de PowerPoint</vt:lpstr>
      <vt:lpstr>Espacios de importancia ambiental</vt:lpstr>
      <vt:lpstr>Presentación de PowerPoint</vt:lpstr>
      <vt:lpstr>Espacios de importancia ambiental</vt:lpstr>
      <vt:lpstr>Evaluación</vt:lpstr>
      <vt:lpstr>Comentarios generales </vt:lpstr>
      <vt:lpstr>Comentarios generales </vt:lpstr>
      <vt:lpstr>Conclusiones</vt:lpstr>
      <vt:lpstr>Conclusiones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claudia-yiselly.soto</dc:creator>
  <cp:lastModifiedBy>David Loaiza</cp:lastModifiedBy>
  <cp:revision>366</cp:revision>
  <dcterms:created xsi:type="dcterms:W3CDTF">2011-05-09T23:12:42Z</dcterms:created>
  <dcterms:modified xsi:type="dcterms:W3CDTF">2013-11-14T13:35:49Z</dcterms:modified>
</cp:coreProperties>
</file>